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c45e9597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c45e9597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c45e9597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c45e9597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c45e9597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c45e9597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c45e95970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c45e9597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7efbc8ca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7efbc8ca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27b1ff8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27b1ff8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c45e95970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c45e95970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c45e9597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c45e9597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c45e9597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c45e9597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c3039597e_1_1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c3039597e_1_1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c3039597e_2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c3039597e_2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9001938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9001938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c45e95970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c45e95970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c45e9597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c45e9597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c45e9597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c45e9597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c3039597e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c3039597e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7e16821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7e16821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c45e9597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c45e9597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c45e9597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c45e9597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c45e9597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c45e9597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1">
  <p:cSld name="AUTOLAYOUT_1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ctrTitle"/>
          </p:nvPr>
        </p:nvSpPr>
        <p:spPr>
          <a:xfrm>
            <a:off x="3868225" y="1233950"/>
            <a:ext cx="4482600" cy="1955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3868225" y="3359050"/>
            <a:ext cx="4482600" cy="550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2">
  <p:cSld name="AUTOLAYOUT_2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3">
  <p:cSld name="AUTOLAYOUT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4">
  <p:cSld name="AUTOLAYOUT_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6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6">
  <p:cSld name="AUTOLAYOUT_6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7">
  <p:cSld name="AUTOLAYOUT_7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8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8">
  <p:cSld name="AUTOLAYOUT_8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9">
  <p:cSld name="AUTOLAYOUT_9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0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5" name="Google Shape;95;p20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10">
  <p:cSld name="AUTOLAYOUT_10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1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" name="Google Shape;101;p21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11">
  <p:cSld name="AUTOLAYOUT_1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2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16">
  <p:cSld name="AUTOLAYOUT_16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3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2" name="Google Shape;112;p23"/>
          <p:cNvSpPr txBox="1"/>
          <p:nvPr>
            <p:ph idx="1" type="body"/>
          </p:nvPr>
        </p:nvSpPr>
        <p:spPr>
          <a:xfrm>
            <a:off x="311700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3" name="Google Shape;113;p23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17">
  <p:cSld name="AUTOLAYOUT_17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/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20">
  <p:cSld name="AUTOLAYOUT_20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5"/>
          <p:cNvSpPr txBox="1"/>
          <p:nvPr>
            <p:ph type="title"/>
          </p:nvPr>
        </p:nvSpPr>
        <p:spPr>
          <a:xfrm>
            <a:off x="311700" y="205950"/>
            <a:ext cx="3889500" cy="1833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2" name="Google Shape;122;p25"/>
          <p:cNvSpPr txBox="1"/>
          <p:nvPr>
            <p:ph idx="1" type="body"/>
          </p:nvPr>
        </p:nvSpPr>
        <p:spPr>
          <a:xfrm>
            <a:off x="311700" y="2234525"/>
            <a:ext cx="3889500" cy="233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handatud küljendus 21">
  <p:cSld name="AUTOLAYOUT_23"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/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/>
        </p:txBody>
      </p:sp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868225" y="1233950"/>
            <a:ext cx="4482600" cy="19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Tartu Suusaklubi 2022/2023 hooaja tegevusaruanne</a:t>
            </a:r>
            <a:endParaRPr/>
          </a:p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824450" y="5143500"/>
            <a:ext cx="44826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M12 Riko Variku (treener Kristiina Kresmer)</a:t>
            </a:r>
            <a:endParaRPr sz="2500"/>
          </a:p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>
            <a:off x="311700" y="2234525"/>
            <a:ext cx="45063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7.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Lemeks Suusasarja kokkuvõttes 	3.koht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197" name="Google Shape;197;p36"/>
          <p:cNvSpPr txBox="1"/>
          <p:nvPr>
            <p:ph idx="2" type="body"/>
          </p:nvPr>
        </p:nvSpPr>
        <p:spPr>
          <a:xfrm>
            <a:off x="3998724" y="2234525"/>
            <a:ext cx="24306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br>
              <a:rPr lang="et"/>
            </a:br>
            <a:br>
              <a:rPr lang="et"/>
            </a:br>
            <a:br>
              <a:rPr lang="et"/>
            </a:br>
            <a:br>
              <a:rPr lang="et"/>
            </a:br>
            <a:br>
              <a:rPr lang="et"/>
            </a:br>
            <a:br>
              <a:rPr lang="et"/>
            </a:br>
            <a:br>
              <a:rPr lang="et"/>
            </a:br>
            <a:endParaRPr/>
          </a:p>
        </p:txBody>
      </p:sp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225" y="635613"/>
            <a:ext cx="2774049" cy="387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N12 Karin Tintera (treener Kerstin Margus)</a:t>
            </a:r>
            <a:endParaRPr sz="2500"/>
          </a:p>
        </p:txBody>
      </p:sp>
      <p:sp>
        <p:nvSpPr>
          <p:cNvPr id="204" name="Google Shape;204;p37"/>
          <p:cNvSpPr txBox="1"/>
          <p:nvPr>
            <p:ph idx="1" type="body"/>
          </p:nvPr>
        </p:nvSpPr>
        <p:spPr>
          <a:xfrm>
            <a:off x="311700" y="2234525"/>
            <a:ext cx="43359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7.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Lemeks Suusasarja kokkuvõttes 	3.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t"/>
              <a:t> </a:t>
            </a:r>
            <a:endParaRPr b="1"/>
          </a:p>
        </p:txBody>
      </p:sp>
      <p:sp>
        <p:nvSpPr>
          <p:cNvPr id="205" name="Google Shape;205;p37"/>
          <p:cNvSpPr txBox="1"/>
          <p:nvPr>
            <p:ph idx="2" type="body"/>
          </p:nvPr>
        </p:nvSpPr>
        <p:spPr>
          <a:xfrm>
            <a:off x="9758474" y="1720175"/>
            <a:ext cx="1608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400" y="1720175"/>
            <a:ext cx="4191600" cy="2782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M10 Tõnis Vares(treener Hanna Britt Laursoo)</a:t>
            </a:r>
            <a:endParaRPr sz="2500"/>
          </a:p>
        </p:txBody>
      </p:sp>
      <p:sp>
        <p:nvSpPr>
          <p:cNvPr id="212" name="Google Shape;212;p38"/>
          <p:cNvSpPr txBox="1"/>
          <p:nvPr>
            <p:ph idx="1" type="body"/>
          </p:nvPr>
        </p:nvSpPr>
        <p:spPr>
          <a:xfrm>
            <a:off x="374925" y="2191475"/>
            <a:ext cx="43731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26.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t"/>
              <a:t>Lemeks Suusasarja kokkuvõttes 	4. koht</a:t>
            </a:r>
            <a:endParaRPr b="1"/>
          </a:p>
        </p:txBody>
      </p:sp>
      <p:sp>
        <p:nvSpPr>
          <p:cNvPr id="213" name="Google Shape;213;p38"/>
          <p:cNvSpPr txBox="1"/>
          <p:nvPr>
            <p:ph idx="2" type="body"/>
          </p:nvPr>
        </p:nvSpPr>
        <p:spPr>
          <a:xfrm flipH="1">
            <a:off x="10192924" y="1643575"/>
            <a:ext cx="5718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N10 Sandra Tintera (treener Kristiina Kresmer)</a:t>
            </a:r>
            <a:endParaRPr sz="2500"/>
          </a:p>
        </p:txBody>
      </p:sp>
      <p:sp>
        <p:nvSpPr>
          <p:cNvPr id="219" name="Google Shape;219;p39"/>
          <p:cNvSpPr txBox="1"/>
          <p:nvPr>
            <p:ph idx="1" type="body"/>
          </p:nvPr>
        </p:nvSpPr>
        <p:spPr>
          <a:xfrm>
            <a:off x="407900" y="2234525"/>
            <a:ext cx="41640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32.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/>
              <a:t>Lemeks Suusasarja kokkuvõttes	6.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220" name="Google Shape;220;p39"/>
          <p:cNvSpPr txBox="1"/>
          <p:nvPr>
            <p:ph idx="2" type="body"/>
          </p:nvPr>
        </p:nvSpPr>
        <p:spPr>
          <a:xfrm>
            <a:off x="9401350" y="2151475"/>
            <a:ext cx="12783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400" y="573887"/>
            <a:ext cx="2967075" cy="399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2500">
                <a:solidFill>
                  <a:schemeClr val="lt1"/>
                </a:solidFill>
              </a:rPr>
              <a:t>Tartu Suusaklubi hooaja parim veteran Kalle Kiiranen</a:t>
            </a:r>
            <a:endParaRPr sz="2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311700" y="2234525"/>
            <a:ext cx="46152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lt1"/>
                </a:solidFill>
              </a:rPr>
              <a:t>Lemeks Suusasarja kokkuvõttes	1.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0"/>
          <p:cNvSpPr txBox="1"/>
          <p:nvPr>
            <p:ph idx="2" type="body"/>
          </p:nvPr>
        </p:nvSpPr>
        <p:spPr>
          <a:xfrm>
            <a:off x="5522500" y="1667575"/>
            <a:ext cx="1884000" cy="26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2101" y="363100"/>
            <a:ext cx="3000726" cy="441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>
            <a:off x="311700" y="205950"/>
            <a:ext cx="3889500" cy="58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2500"/>
              <a:t>1.2. </a:t>
            </a:r>
            <a:r>
              <a:rPr b="1" lang="et" sz="2500"/>
              <a:t>Laskesuusatamine</a:t>
            </a:r>
            <a:endParaRPr b="1" sz="2500"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125" y="790349"/>
            <a:ext cx="6453750" cy="42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1"/>
          <p:cNvSpPr txBox="1"/>
          <p:nvPr>
            <p:ph idx="1" type="body"/>
          </p:nvPr>
        </p:nvSpPr>
        <p:spPr>
          <a:xfrm>
            <a:off x="-2568675" y="3876575"/>
            <a:ext cx="24063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type="title"/>
          </p:nvPr>
        </p:nvSpPr>
        <p:spPr>
          <a:xfrm>
            <a:off x="3512600" y="0"/>
            <a:ext cx="5631300" cy="132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2. Sportliku ettevalmistuse tagamine</a:t>
            </a:r>
            <a:endParaRPr b="1"/>
          </a:p>
        </p:txBody>
      </p:sp>
      <p:sp>
        <p:nvSpPr>
          <p:cNvPr id="242" name="Google Shape;242;p42"/>
          <p:cNvSpPr txBox="1"/>
          <p:nvPr>
            <p:ph idx="1" type="body"/>
          </p:nvPr>
        </p:nvSpPr>
        <p:spPr>
          <a:xfrm>
            <a:off x="3999700" y="1457525"/>
            <a:ext cx="47322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>
                <a:solidFill>
                  <a:schemeClr val="lt1"/>
                </a:solidFill>
              </a:rPr>
              <a:t>2.1. Tartu Suusaklubi treeningrühmades osales 4 treeneri juhendamisel õpilasi järgmiselt: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t">
                <a:solidFill>
                  <a:schemeClr val="lt1"/>
                </a:solidFill>
              </a:rPr>
              <a:t>Kerstin Margus 37  õpilast</a:t>
            </a:r>
            <a:br>
              <a:rPr lang="et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t">
                <a:solidFill>
                  <a:schemeClr val="lt1"/>
                </a:solidFill>
              </a:rPr>
              <a:t>Hanna Britt Laursoo  45 õpilast</a:t>
            </a:r>
            <a:br>
              <a:rPr lang="et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t">
                <a:solidFill>
                  <a:schemeClr val="lt1"/>
                </a:solidFill>
              </a:rPr>
              <a:t>Kristiina Kresmer (pildil) 13 õpilast + 10 lapsevanemat</a:t>
            </a:r>
            <a:br>
              <a:rPr lang="et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t">
                <a:solidFill>
                  <a:schemeClr val="lt1"/>
                </a:solidFill>
              </a:rPr>
              <a:t>Ants Orasson 9 õpilast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3" name="Google Shape;243;p42"/>
          <p:cNvSpPr txBox="1"/>
          <p:nvPr>
            <p:ph idx="2" type="body"/>
          </p:nvPr>
        </p:nvSpPr>
        <p:spPr>
          <a:xfrm>
            <a:off x="9228849" y="1939075"/>
            <a:ext cx="24306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00" y="1684163"/>
            <a:ext cx="3694899" cy="2078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type="title"/>
          </p:nvPr>
        </p:nvSpPr>
        <p:spPr>
          <a:xfrm>
            <a:off x="311700" y="205950"/>
            <a:ext cx="5022300" cy="8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2.2 Treeninglaagrid</a:t>
            </a:r>
            <a:r>
              <a:rPr lang="et"/>
              <a:t>                   </a:t>
            </a:r>
            <a:endParaRPr/>
          </a:p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311700" y="1291350"/>
            <a:ext cx="3584100" cy="32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t" sz="1700">
                <a:solidFill>
                  <a:schemeClr val="lt1"/>
                </a:solidFill>
              </a:rPr>
              <a:t>Suvised laagrid toimusid </a:t>
            </a:r>
            <a:br>
              <a:rPr lang="et" sz="1700">
                <a:solidFill>
                  <a:schemeClr val="lt1"/>
                </a:solidFill>
              </a:rPr>
            </a:br>
            <a:r>
              <a:rPr lang="et" sz="1700">
                <a:solidFill>
                  <a:schemeClr val="lt1"/>
                </a:solidFill>
              </a:rPr>
              <a:t>Jõulumäel, Käärikul, Tartus</a:t>
            </a:r>
            <a:br>
              <a:rPr lang="et" sz="1700">
                <a:solidFill>
                  <a:schemeClr val="lt1"/>
                </a:solidFill>
              </a:rPr>
            </a:b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t" sz="1700">
                <a:solidFill>
                  <a:schemeClr val="lt1"/>
                </a:solidFill>
              </a:rPr>
              <a:t>Sügislaagrid toimusid Soomes, Jämi suusatunnelis(pildil) ning Rootsis, Bruksvallarnas</a:t>
            </a:r>
            <a:br>
              <a:rPr lang="et" sz="1700">
                <a:solidFill>
                  <a:schemeClr val="lt1"/>
                </a:solidFill>
              </a:rPr>
            </a:b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t" sz="1700">
                <a:solidFill>
                  <a:schemeClr val="lt1"/>
                </a:solidFill>
              </a:rPr>
              <a:t>Talvel Otepääl 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51" name="Google Shape;251;p43"/>
          <p:cNvSpPr txBox="1"/>
          <p:nvPr>
            <p:ph idx="2" type="body"/>
          </p:nvPr>
        </p:nvSpPr>
        <p:spPr>
          <a:xfrm>
            <a:off x="2903424" y="2234525"/>
            <a:ext cx="24306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252" name="Google Shape;2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650" y="231413"/>
            <a:ext cx="3505198" cy="468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4"/>
          <p:cNvPicPr preferRelativeResize="0"/>
          <p:nvPr/>
        </p:nvPicPr>
        <p:blipFill rotWithShape="1">
          <a:blip r:embed="rId3">
            <a:alphaModFix amt="60000"/>
          </a:blip>
          <a:srcRect b="0" l="27239" r="27578" t="0"/>
          <a:stretch/>
        </p:blipFill>
        <p:spPr>
          <a:xfrm>
            <a:off x="0" y="-50"/>
            <a:ext cx="3458176" cy="51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4"/>
          <p:cNvSpPr txBox="1"/>
          <p:nvPr>
            <p:ph type="title"/>
          </p:nvPr>
        </p:nvSpPr>
        <p:spPr>
          <a:xfrm>
            <a:off x="311700" y="205950"/>
            <a:ext cx="8832300" cy="75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2.3. Vabariiklikud võistlused </a:t>
            </a:r>
            <a:endParaRPr b="1"/>
          </a:p>
        </p:txBody>
      </p:sp>
      <p:sp>
        <p:nvSpPr>
          <p:cNvPr id="259" name="Google Shape;259;p44"/>
          <p:cNvSpPr txBox="1"/>
          <p:nvPr>
            <p:ph idx="1" type="body"/>
          </p:nvPr>
        </p:nvSpPr>
        <p:spPr>
          <a:xfrm>
            <a:off x="4020274" y="965075"/>
            <a:ext cx="4220400" cy="3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t" sz="1700">
                <a:solidFill>
                  <a:schemeClr val="lt1"/>
                </a:solidFill>
              </a:rPr>
              <a:t>Vabariikliku noortesarja etappidel osales 29 klubi noort</a:t>
            </a: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t" sz="1700">
                <a:solidFill>
                  <a:schemeClr val="lt1"/>
                </a:solidFill>
              </a:rPr>
              <a:t>Eesti Noorte- ja täiskasvanute MV osales 20 sportlast.</a:t>
            </a:r>
            <a:r>
              <a:rPr lang="et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60" name="Google Shape;260;p44"/>
          <p:cNvSpPr txBox="1"/>
          <p:nvPr>
            <p:ph idx="2" type="body"/>
          </p:nvPr>
        </p:nvSpPr>
        <p:spPr>
          <a:xfrm flipH="1">
            <a:off x="9415974" y="2768725"/>
            <a:ext cx="5646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/>
          <p:nvPr>
            <p:ph type="title"/>
          </p:nvPr>
        </p:nvSpPr>
        <p:spPr>
          <a:xfrm>
            <a:off x="3516025" y="-373875"/>
            <a:ext cx="4711500" cy="103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700">
                <a:solidFill>
                  <a:schemeClr val="lt1"/>
                </a:solidFill>
              </a:rPr>
              <a:t>3. Klubiline tegevus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6" name="Google Shape;266;p45"/>
          <p:cNvSpPr txBox="1"/>
          <p:nvPr>
            <p:ph idx="1" type="body"/>
          </p:nvPr>
        </p:nvSpPr>
        <p:spPr>
          <a:xfrm flipH="1">
            <a:off x="3892250" y="552650"/>
            <a:ext cx="5137200" cy="22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t" sz="1500">
                <a:solidFill>
                  <a:schemeClr val="lt1"/>
                </a:solidFill>
              </a:rPr>
              <a:t>T</a:t>
            </a:r>
            <a:r>
              <a:rPr lang="et" sz="1300">
                <a:solidFill>
                  <a:schemeClr val="lt1"/>
                </a:solidFill>
              </a:rPr>
              <a:t>artu Sügisrulli 28. aasta, osales 71 sportlast</a:t>
            </a:r>
            <a:br>
              <a:rPr lang="et" sz="1300">
                <a:solidFill>
                  <a:schemeClr val="lt1"/>
                </a:solidFill>
              </a:rPr>
            </a:br>
            <a:endParaRPr sz="1300">
              <a:solidFill>
                <a:schemeClr val="lt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t" sz="1300">
                <a:solidFill>
                  <a:schemeClr val="lt1"/>
                </a:solidFill>
              </a:rPr>
              <a:t>Tartumaa Lemeks suusasari, Limpa Suusasõitude läbiviimine</a:t>
            </a:r>
            <a:br>
              <a:rPr lang="et" sz="1300">
                <a:solidFill>
                  <a:schemeClr val="lt1"/>
                </a:solidFill>
              </a:rPr>
            </a:br>
            <a:endParaRPr sz="1300">
              <a:solidFill>
                <a:schemeClr val="lt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t" sz="1300">
                <a:solidFill>
                  <a:schemeClr val="lt1"/>
                </a:solidFill>
              </a:rPr>
              <a:t>Tartu Maratoni lasteürituste korraldamine</a:t>
            </a:r>
            <a:br>
              <a:rPr lang="et" sz="1300">
                <a:solidFill>
                  <a:schemeClr val="lt1"/>
                </a:solidFill>
              </a:rPr>
            </a:br>
            <a:endParaRPr sz="1300">
              <a:solidFill>
                <a:schemeClr val="lt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t" sz="1300">
                <a:solidFill>
                  <a:schemeClr val="lt1"/>
                </a:solidFill>
              </a:rPr>
              <a:t>Võistlusrühm Võnnu kooli lastest</a:t>
            </a:r>
            <a:br>
              <a:rPr lang="et" sz="1300">
                <a:solidFill>
                  <a:schemeClr val="lt1"/>
                </a:solidFill>
              </a:rPr>
            </a:br>
            <a:endParaRPr sz="1300">
              <a:solidFill>
                <a:schemeClr val="lt1"/>
              </a:solidFill>
            </a:endParaRPr>
          </a:p>
          <a:p>
            <a:pPr indent="-322103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●"/>
            </a:pPr>
            <a:r>
              <a:rPr lang="et" sz="1472">
                <a:solidFill>
                  <a:schemeClr val="lt1"/>
                </a:solidFill>
              </a:rPr>
              <a:t>Vooremäe keskuse staadionimaja valmimine</a:t>
            </a:r>
            <a:br>
              <a:rPr lang="et" sz="1472">
                <a:solidFill>
                  <a:schemeClr val="lt1"/>
                </a:solidFill>
              </a:rPr>
            </a:br>
            <a:endParaRPr sz="1472">
              <a:solidFill>
                <a:schemeClr val="lt1"/>
              </a:solidFill>
            </a:endParaRPr>
          </a:p>
          <a:p>
            <a:pPr indent="-322103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●"/>
            </a:pPr>
            <a:r>
              <a:rPr lang="et" sz="1472">
                <a:solidFill>
                  <a:schemeClr val="lt1"/>
                </a:solidFill>
              </a:rPr>
              <a:t>Koostöös Limpa Suusakooliga laste algtaseme suusaõppe treeningud</a:t>
            </a:r>
            <a:br>
              <a:rPr lang="et" sz="1472">
                <a:solidFill>
                  <a:schemeClr val="lt1"/>
                </a:solidFill>
              </a:rPr>
            </a:br>
            <a:endParaRPr sz="1472">
              <a:solidFill>
                <a:schemeClr val="lt1"/>
              </a:solidFill>
            </a:endParaRPr>
          </a:p>
          <a:p>
            <a:pPr indent="-322103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●"/>
            </a:pPr>
            <a:r>
              <a:rPr lang="et" sz="1472">
                <a:solidFill>
                  <a:schemeClr val="lt1"/>
                </a:solidFill>
              </a:rPr>
              <a:t>Näidistreeningud laskesuusatamises Tartu linna lastele</a:t>
            </a:r>
            <a:br>
              <a:rPr lang="et" sz="1472">
                <a:solidFill>
                  <a:schemeClr val="lt1"/>
                </a:solidFill>
              </a:rPr>
            </a:br>
            <a:endParaRPr sz="1472">
              <a:solidFill>
                <a:schemeClr val="lt1"/>
              </a:solidFill>
            </a:endParaRPr>
          </a:p>
          <a:p>
            <a:pPr indent="-322103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●"/>
            </a:pPr>
            <a:r>
              <a:rPr lang="et" sz="1472">
                <a:solidFill>
                  <a:schemeClr val="lt1"/>
                </a:solidFill>
              </a:rPr>
              <a:t>Jätkus harrastajate / lapsevanemate treeninggrupp</a:t>
            </a:r>
            <a:br>
              <a:rPr lang="et" sz="1472">
                <a:solidFill>
                  <a:schemeClr val="lt1"/>
                </a:solidFill>
              </a:rPr>
            </a:br>
            <a:endParaRPr sz="1472">
              <a:solidFill>
                <a:schemeClr val="lt1"/>
              </a:solidFill>
            </a:endParaRPr>
          </a:p>
          <a:p>
            <a:pPr indent="-322103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●"/>
            </a:pPr>
            <a:r>
              <a:rPr lang="et" sz="1472">
                <a:solidFill>
                  <a:schemeClr val="lt1"/>
                </a:solidFill>
              </a:rPr>
              <a:t>Treenerite osalemine ,,100 suusatundi’’ suusaõppe projektis </a:t>
            </a:r>
            <a:endParaRPr sz="1472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t" sz="2600">
                <a:solidFill>
                  <a:schemeClr val="lt1"/>
                </a:solidFill>
              </a:rPr>
            </a:br>
            <a:endParaRPr sz="1200">
              <a:solidFill>
                <a:schemeClr val="lt1"/>
              </a:solidFill>
            </a:endParaRPr>
          </a:p>
        </p:txBody>
      </p:sp>
      <p:pic>
        <p:nvPicPr>
          <p:cNvPr id="267" name="Google Shape;26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00" y="1318650"/>
            <a:ext cx="3516024" cy="25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5"/>
          <p:cNvSpPr txBox="1"/>
          <p:nvPr>
            <p:ph idx="2" type="body"/>
          </p:nvPr>
        </p:nvSpPr>
        <p:spPr>
          <a:xfrm>
            <a:off x="-1255151" y="4716700"/>
            <a:ext cx="9486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ctrTitle"/>
          </p:nvPr>
        </p:nvSpPr>
        <p:spPr>
          <a:xfrm>
            <a:off x="469675" y="299300"/>
            <a:ext cx="3557700" cy="102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t"/>
              <a:t>1. Sportlik tegevus</a:t>
            </a:r>
            <a:endParaRPr/>
          </a:p>
        </p:txBody>
      </p:sp>
      <p:sp>
        <p:nvSpPr>
          <p:cNvPr id="139" name="Google Shape;139;p28"/>
          <p:cNvSpPr txBox="1"/>
          <p:nvPr>
            <p:ph idx="4294967295" type="subTitle"/>
          </p:nvPr>
        </p:nvSpPr>
        <p:spPr>
          <a:xfrm>
            <a:off x="339375" y="1761925"/>
            <a:ext cx="4662000" cy="22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>
                <a:solidFill>
                  <a:schemeClr val="dk1"/>
                </a:solidFill>
              </a:rPr>
              <a:t>Jätkus laskesuusatamise võimalus Tartu Suusaklubis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>
                <a:solidFill>
                  <a:schemeClr val="dk1"/>
                </a:solidFill>
              </a:rPr>
              <a:t>Kaootilisest talvest sõltumata osaleti nii murdmaa- kui ka laskesuusavõistlustel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 txBox="1"/>
          <p:nvPr>
            <p:ph type="title"/>
          </p:nvPr>
        </p:nvSpPr>
        <p:spPr>
          <a:xfrm>
            <a:off x="4572000" y="173125"/>
            <a:ext cx="4423500" cy="71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Diabeedipäev</a:t>
            </a:r>
            <a:endParaRPr b="1"/>
          </a:p>
        </p:txBody>
      </p:sp>
      <p:sp>
        <p:nvSpPr>
          <p:cNvPr id="274" name="Google Shape;274;p46"/>
          <p:cNvSpPr txBox="1"/>
          <p:nvPr>
            <p:ph idx="1" type="body"/>
          </p:nvPr>
        </p:nvSpPr>
        <p:spPr>
          <a:xfrm>
            <a:off x="4572000" y="1183925"/>
            <a:ext cx="4150200" cy="3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 sz="1472">
                <a:solidFill>
                  <a:schemeClr val="lt1"/>
                </a:solidFill>
              </a:rPr>
              <a:t>Koostöös Novo Nordisk ravimifirmaga </a:t>
            </a:r>
            <a:br>
              <a:rPr lang="et" sz="1472">
                <a:solidFill>
                  <a:schemeClr val="lt1"/>
                </a:solidFill>
              </a:rPr>
            </a:br>
            <a:r>
              <a:rPr lang="et" sz="1472">
                <a:solidFill>
                  <a:schemeClr val="lt1"/>
                </a:solidFill>
              </a:rPr>
              <a:t>heategevusjooksu korraldamine</a:t>
            </a:r>
            <a:br>
              <a:rPr lang="et" sz="1472">
                <a:solidFill>
                  <a:schemeClr val="lt1"/>
                </a:solidFill>
              </a:rPr>
            </a:br>
            <a:endParaRPr sz="1472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/>
              <a:t>Kogusime 5630€ annetustena</a:t>
            </a:r>
            <a:br>
              <a:rPr lang="et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/>
              <a:t>Raha jagati kahe liidu vahel - Eesti Diabeediliit ja Diabeedikool(ülemine pilt)</a:t>
            </a:r>
            <a:br>
              <a:rPr lang="et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/>
              <a:t>Üritus toimus Tähtvere Spordipargis ning võimalus oli osaleda ka virtuaalselt</a:t>
            </a:r>
            <a:br>
              <a:rPr lang="et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/>
              <a:t>Raja pikkus oli 5km</a:t>
            </a:r>
            <a:br>
              <a:rPr lang="et"/>
            </a:b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75" name="Google Shape;275;p46"/>
          <p:cNvSpPr txBox="1"/>
          <p:nvPr>
            <p:ph idx="2" type="body"/>
          </p:nvPr>
        </p:nvSpPr>
        <p:spPr>
          <a:xfrm>
            <a:off x="9447699" y="2571750"/>
            <a:ext cx="24306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00" y="108275"/>
            <a:ext cx="3642725" cy="213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600" y="2486003"/>
            <a:ext cx="3642725" cy="2420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4. Klubi liikmeskond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Klubis on seisuga 31.03.2023 61 liiget.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ctrTitle"/>
          </p:nvPr>
        </p:nvSpPr>
        <p:spPr>
          <a:xfrm>
            <a:off x="436825" y="901200"/>
            <a:ext cx="4065900" cy="334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1.1. </a:t>
            </a:r>
            <a:r>
              <a:rPr lang="et"/>
              <a:t>Tartu Suusaklubi hooaja 2022/2023 parimad murdmaasuusatajad vanuseklasside lõikes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M18 Robin Suurpere (treenerid Kalju Ojaste/Kerstin Margus)</a:t>
            </a:r>
            <a:r>
              <a:rPr lang="et"/>
              <a:t> </a:t>
            </a:r>
            <a:endParaRPr/>
          </a:p>
        </p:txBody>
      </p:sp>
      <p:sp>
        <p:nvSpPr>
          <p:cNvPr id="150" name="Google Shape;150;p30"/>
          <p:cNvSpPr txBox="1"/>
          <p:nvPr>
            <p:ph idx="1" type="body"/>
          </p:nvPr>
        </p:nvSpPr>
        <p:spPr>
          <a:xfrm>
            <a:off x="393125" y="2234525"/>
            <a:ext cx="44469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/>
              <a:t>Eesti Noorte Meistrivõistlused	      	6.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5.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151" name="Google Shape;151;p30"/>
          <p:cNvSpPr txBox="1"/>
          <p:nvPr>
            <p:ph idx="2" type="body"/>
          </p:nvPr>
        </p:nvSpPr>
        <p:spPr>
          <a:xfrm>
            <a:off x="-681026" y="2038950"/>
            <a:ext cx="3681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793" y="1483525"/>
            <a:ext cx="4089456" cy="30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type="title"/>
          </p:nvPr>
        </p:nvSpPr>
        <p:spPr>
          <a:xfrm>
            <a:off x="311700" y="205950"/>
            <a:ext cx="38895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Tartu Suusaklubi hooaja parim N18 Pillerin Vilipuu (treener Kerstin Margus)</a:t>
            </a:r>
            <a:endParaRPr/>
          </a:p>
        </p:txBody>
      </p:sp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311700" y="2234525"/>
            <a:ext cx="41361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Põhjamaade MV				26.koht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/>
              <a:t>Eesti Noorte Meistrivõistlused 		2.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/>
              <a:t>Hawaii Ekspressi Noortesari		2.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85700"/>
            <a:ext cx="4350899" cy="297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M16 Juhan Leenurm (treener Kerstin Margus)</a:t>
            </a:r>
            <a:endParaRPr sz="2500"/>
          </a:p>
        </p:txBody>
      </p:sp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335400" y="2266800"/>
            <a:ext cx="49749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t"/>
              <a:t>Eesti Noorte Meistrivõistlused			9.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	12.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9315449" y="866775"/>
            <a:ext cx="24306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975" y="1383200"/>
            <a:ext cx="3528900" cy="237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title"/>
          </p:nvPr>
        </p:nvSpPr>
        <p:spPr>
          <a:xfrm>
            <a:off x="311700" y="-547300"/>
            <a:ext cx="7952400" cy="3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3100"/>
              <a:t>Tartu Suusaklubi hooaja parim N16 ei olnud </a:t>
            </a:r>
            <a:endParaRPr sz="3100"/>
          </a:p>
        </p:txBody>
      </p:sp>
      <p:sp>
        <p:nvSpPr>
          <p:cNvPr id="173" name="Google Shape;173;p33"/>
          <p:cNvSpPr txBox="1"/>
          <p:nvPr>
            <p:ph idx="1" type="body"/>
          </p:nvPr>
        </p:nvSpPr>
        <p:spPr>
          <a:xfrm flipH="1" rot="10800000">
            <a:off x="368650" y="4568875"/>
            <a:ext cx="18600" cy="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174" name="Google Shape;174;p33"/>
          <p:cNvSpPr txBox="1"/>
          <p:nvPr>
            <p:ph idx="2" type="body"/>
          </p:nvPr>
        </p:nvSpPr>
        <p:spPr>
          <a:xfrm>
            <a:off x="9529350" y="1895275"/>
            <a:ext cx="3681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M14 Indrek Kannel (treener Kerstin Margus)</a:t>
            </a:r>
            <a:endParaRPr sz="2500"/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311700" y="2234525"/>
            <a:ext cx="40326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/>
              <a:t>Eesti Noorte Meistrivõistlustel	        14.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Hawaii Ekspressi Noortesari	        10.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181" name="Google Shape;181;p34"/>
          <p:cNvSpPr txBox="1"/>
          <p:nvPr>
            <p:ph idx="2" type="body"/>
          </p:nvPr>
        </p:nvSpPr>
        <p:spPr>
          <a:xfrm>
            <a:off x="9836749" y="2420575"/>
            <a:ext cx="3015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775" y="1291000"/>
            <a:ext cx="4199625" cy="27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311700" y="205950"/>
            <a:ext cx="5022300" cy="18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2500"/>
              <a:t>Tartu Suusaklubi hooaja parim N14 Gerda Emilia Kiudma  (treener Kerstin Margus)</a:t>
            </a:r>
            <a:endParaRPr sz="2500"/>
          </a:p>
        </p:txBody>
      </p:sp>
      <p:sp>
        <p:nvSpPr>
          <p:cNvPr id="188" name="Google Shape;188;p35"/>
          <p:cNvSpPr txBox="1"/>
          <p:nvPr>
            <p:ph idx="1" type="body"/>
          </p:nvPr>
        </p:nvSpPr>
        <p:spPr>
          <a:xfrm>
            <a:off x="393100" y="2234525"/>
            <a:ext cx="42621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t"/>
              <a:t>ENMV 						33. koht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>
                <a:solidFill>
                  <a:schemeClr val="lt1"/>
                </a:solidFill>
              </a:rPr>
              <a:t>Hawaii Ekspressi Noortesari		7. koht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189" name="Google Shape;189;p35"/>
          <p:cNvSpPr txBox="1"/>
          <p:nvPr>
            <p:ph idx="2" type="body"/>
          </p:nvPr>
        </p:nvSpPr>
        <p:spPr>
          <a:xfrm>
            <a:off x="9874699" y="2405075"/>
            <a:ext cx="1980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1650" y="1422525"/>
            <a:ext cx="4158280" cy="279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